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4" r:id="rId5"/>
    <p:sldId id="260" r:id="rId6"/>
    <p:sldId id="262" r:id="rId7"/>
    <p:sldId id="265" r:id="rId8"/>
    <p:sldId id="261"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3" d="100"/>
          <a:sy n="143" d="100"/>
        </p:scale>
        <p:origin x="-880"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E7900-9174-4042-AD2F-722229156D94}" type="datetimeFigureOut">
              <a:rPr lang="en-US" smtClean="0"/>
              <a:t>10/21/16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F6C4FA-E25E-4348-9A6F-46A12BE69B9C}" type="slidenum">
              <a:rPr lang="en-US" smtClean="0"/>
              <a:t>‹#›</a:t>
            </a:fld>
            <a:endParaRPr lang="en-US"/>
          </a:p>
        </p:txBody>
      </p:sp>
    </p:spTree>
    <p:extLst>
      <p:ext uri="{BB962C8B-B14F-4D97-AF65-F5344CB8AC3E}">
        <p14:creationId xmlns:p14="http://schemas.microsoft.com/office/powerpoint/2010/main" val="6973843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Worldwide,</a:t>
            </a:r>
            <a:r>
              <a:rPr lang="en-US" baseline="0" dirty="0" smtClean="0"/>
              <a:t> o</a:t>
            </a:r>
            <a:r>
              <a:rPr lang="en-US" dirty="0" smtClean="0"/>
              <a:t>ne in 120 children are born with a congenital heart defect, and 90 percent of these</a:t>
            </a:r>
            <a:r>
              <a:rPr lang="en-US" baseline="0" dirty="0" smtClean="0"/>
              <a:t> children live where there is inadequate medical care. </a:t>
            </a:r>
          </a:p>
          <a:p>
            <a:r>
              <a:rPr lang="en-US" baseline="0" dirty="0" smtClean="0"/>
              <a:t>Children’s </a:t>
            </a:r>
            <a:r>
              <a:rPr lang="en-US" baseline="0" dirty="0" err="1" smtClean="0"/>
              <a:t>HeartLink</a:t>
            </a:r>
            <a:r>
              <a:rPr lang="en-US" baseline="0" dirty="0" smtClean="0"/>
              <a:t> is a Minneapolis, Minnesota-based nonprofit humanitarian organization that is calling attention to the issue of lack of access to care through an advocacy project called The Invisible Child. </a:t>
            </a:r>
          </a:p>
          <a:p>
            <a:r>
              <a:rPr lang="en-US" baseline="0" dirty="0" smtClean="0"/>
              <a:t>To save the lives of children with heart disease, Children’s </a:t>
            </a:r>
            <a:r>
              <a:rPr lang="en-US" baseline="0" dirty="0" err="1" smtClean="0"/>
              <a:t>HeartLink</a:t>
            </a:r>
            <a:r>
              <a:rPr lang="en-US" baseline="0" dirty="0" smtClean="0"/>
              <a:t> partners with organizations to train medical teams, provide education and transform health care in underserved parts of the world. </a:t>
            </a:r>
          </a:p>
          <a:p>
            <a:r>
              <a:rPr lang="en-US" baseline="0" dirty="0" smtClean="0"/>
              <a:t>Children’s </a:t>
            </a:r>
            <a:r>
              <a:rPr lang="en-US" baseline="0" dirty="0" err="1" smtClean="0"/>
              <a:t>HeartLink</a:t>
            </a:r>
            <a:r>
              <a:rPr lang="en-US" baseline="0" dirty="0" smtClean="0"/>
              <a:t> partners </a:t>
            </a:r>
            <a:r>
              <a:rPr lang="en-US" sz="1200" kern="1200" dirty="0" smtClean="0">
                <a:solidFill>
                  <a:schemeClr val="tx1"/>
                </a:solidFill>
                <a:latin typeface="+mn-lt"/>
                <a:ea typeface="+mn-ea"/>
                <a:cs typeface="+mn-cs"/>
              </a:rPr>
              <a:t>with medical volunteer teams from some of the finest institutions in the world to empower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their peers in</a:t>
            </a:r>
            <a:r>
              <a:rPr lang="en-US" sz="1200" kern="1200" baseline="0" dirty="0" smtClean="0">
                <a:solidFill>
                  <a:schemeClr val="tx1"/>
                </a:solidFill>
                <a:latin typeface="+mn-lt"/>
                <a:ea typeface="+mn-ea"/>
                <a:cs typeface="+mn-cs"/>
              </a:rPr>
              <a:t> the countries where it works</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the local programs advance and deliver consistently excellent pediatric cardiac care, they begin training others in their part of the world. </a:t>
            </a:r>
          </a:p>
          <a:p>
            <a:r>
              <a:rPr lang="en-US" sz="1200" kern="1200" dirty="0" smtClean="0">
                <a:solidFill>
                  <a:schemeClr val="tx1"/>
                </a:solidFill>
                <a:latin typeface="+mn-lt"/>
                <a:ea typeface="+mn-ea"/>
                <a:cs typeface="+mn-cs"/>
              </a:rPr>
              <a:t>Last year alone over 1,200 medical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professionals received training, and over 80,000 children were served at Children’s </a:t>
            </a:r>
            <a:r>
              <a:rPr lang="en-US" sz="1200" kern="1200" dirty="0" err="1" smtClean="0">
                <a:solidFill>
                  <a:schemeClr val="tx1"/>
                </a:solidFill>
                <a:latin typeface="+mn-lt"/>
                <a:ea typeface="+mn-ea"/>
                <a:cs typeface="+mn-cs"/>
              </a:rPr>
              <a:t>HeartLink’s</a:t>
            </a:r>
            <a:r>
              <a:rPr lang="en-US" sz="1200" kern="1200" dirty="0" smtClean="0">
                <a:solidFill>
                  <a:schemeClr val="tx1"/>
                </a:solidFill>
                <a:latin typeface="+mn-lt"/>
                <a:ea typeface="+mn-ea"/>
                <a:cs typeface="+mn-cs"/>
              </a:rPr>
              <a:t> partner hospitals. </a:t>
            </a:r>
            <a:r>
              <a:rPr lang="en-US" baseline="0" dirty="0" smtClean="0"/>
              <a:t>Children’s </a:t>
            </a:r>
            <a:r>
              <a:rPr lang="en-US" baseline="0" dirty="0" err="1" smtClean="0"/>
              <a:t>HeartLink</a:t>
            </a:r>
            <a:r>
              <a:rPr lang="en-US" baseline="0" dirty="0" smtClean="0"/>
              <a:t> is putting out a series of issue briefs over a 2-year period called The Invisible Child: Childhood Heart Disease and The Global Health Agenda. </a:t>
            </a:r>
          </a:p>
          <a:p>
            <a:r>
              <a:rPr lang="en-US" baseline="0" dirty="0" smtClean="0"/>
              <a:t>The first brief in the series, which makes a case for the invisible child. </a:t>
            </a:r>
          </a:p>
          <a:p>
            <a:r>
              <a:rPr lang="en-US" baseline="0" dirty="0" smtClean="0"/>
              <a:t>Families are rising out of poverty.</a:t>
            </a:r>
          </a:p>
          <a:p>
            <a:r>
              <a:rPr lang="en-US" baseline="0" dirty="0" smtClean="0"/>
              <a:t>Communicable childhood diseases are diminishing.</a:t>
            </a:r>
          </a:p>
          <a:p>
            <a:r>
              <a:rPr lang="en-US" baseline="0" dirty="0" smtClean="0"/>
              <a:t>And health systems are modernizing. </a:t>
            </a:r>
          </a:p>
          <a:p>
            <a:r>
              <a:rPr lang="en-US" baseline="0" dirty="0" smtClean="0"/>
              <a:t>Children’s </a:t>
            </a:r>
            <a:r>
              <a:rPr lang="en-US" baseline="0" dirty="0" err="1" smtClean="0"/>
              <a:t>HeartLink</a:t>
            </a:r>
            <a:r>
              <a:rPr lang="en-US" baseline="0" dirty="0" smtClean="0"/>
              <a:t> is committed to ensuring that health systems and governments are prepared to identify and care for children with heart disease. </a:t>
            </a:r>
          </a:p>
          <a:p>
            <a:r>
              <a:rPr lang="en-US" baseline="0" dirty="0" smtClean="0"/>
              <a:t>These briefs are all available for download on Children’s </a:t>
            </a:r>
            <a:r>
              <a:rPr lang="en-US" baseline="0" dirty="0" err="1" smtClean="0"/>
              <a:t>HeartLink’s</a:t>
            </a:r>
            <a:r>
              <a:rPr lang="en-US" baseline="0" dirty="0" smtClean="0"/>
              <a:t> website at </a:t>
            </a:r>
            <a:r>
              <a:rPr lang="en-US" baseline="0" dirty="0" err="1" smtClean="0"/>
              <a:t>theinvisiblechild.childrensheartlink.org</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F6C4FA-E25E-4348-9A6F-46A12BE69B9C}" type="slidenum">
              <a:rPr lang="en-US" smtClean="0"/>
              <a:t>1</a:t>
            </a:fld>
            <a:endParaRPr lang="en-US"/>
          </a:p>
        </p:txBody>
      </p:sp>
    </p:spTree>
    <p:extLst>
      <p:ext uri="{BB962C8B-B14F-4D97-AF65-F5344CB8AC3E}">
        <p14:creationId xmlns:p14="http://schemas.microsoft.com/office/powerpoint/2010/main" val="222601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Caring</a:t>
            </a:r>
            <a:r>
              <a:rPr lang="en-US" baseline="0" dirty="0" smtClean="0"/>
              <a:t> for children is a universal goal. </a:t>
            </a:r>
          </a:p>
          <a:p>
            <a:r>
              <a:rPr lang="en-US" baseline="0" dirty="0" smtClean="0"/>
              <a:t>Here is Children’s </a:t>
            </a:r>
            <a:r>
              <a:rPr lang="en-US" baseline="0" dirty="0" err="1" smtClean="0"/>
              <a:t>HeartLink’s</a:t>
            </a:r>
            <a:r>
              <a:rPr lang="en-US" baseline="0" dirty="0" smtClean="0"/>
              <a:t> vision for caring for children with heart disease. </a:t>
            </a:r>
          </a:p>
          <a:p>
            <a:r>
              <a:rPr lang="en-US" dirty="0" smtClean="0"/>
              <a:t>We</a:t>
            </a:r>
            <a:r>
              <a:rPr lang="en-US" baseline="0" dirty="0" smtClean="0"/>
              <a:t> need to increase the capacity to care for children with heart disease by strengthening health systems. </a:t>
            </a:r>
            <a:endParaRPr lang="en-US" dirty="0"/>
          </a:p>
        </p:txBody>
      </p:sp>
      <p:sp>
        <p:nvSpPr>
          <p:cNvPr id="4" name="Slide Number Placeholder 3"/>
          <p:cNvSpPr>
            <a:spLocks noGrp="1"/>
          </p:cNvSpPr>
          <p:nvPr>
            <p:ph type="sldNum" sz="quarter" idx="10"/>
          </p:nvPr>
        </p:nvSpPr>
        <p:spPr/>
        <p:txBody>
          <a:bodyPr/>
          <a:lstStyle/>
          <a:p>
            <a:fld id="{34F6C4FA-E25E-4348-9A6F-46A12BE69B9C}" type="slidenum">
              <a:rPr lang="en-US" smtClean="0"/>
              <a:t>10</a:t>
            </a:fld>
            <a:endParaRPr lang="en-US"/>
          </a:p>
        </p:txBody>
      </p:sp>
    </p:spTree>
    <p:extLst>
      <p:ext uri="{BB962C8B-B14F-4D97-AF65-F5344CB8AC3E}">
        <p14:creationId xmlns:p14="http://schemas.microsoft.com/office/powerpoint/2010/main" val="2635228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to build </a:t>
            </a:r>
            <a:r>
              <a:rPr lang="en-US" dirty="0" smtClean="0"/>
              <a:t>a trained pediatric cardiac workforce to</a:t>
            </a:r>
            <a:r>
              <a:rPr lang="en-US" baseline="0" dirty="0" smtClean="0"/>
              <a:t> diagnose and treat children with heart disease</a:t>
            </a:r>
            <a:r>
              <a:rPr lang="en-US" dirty="0" smtClean="0"/>
              <a:t>. </a:t>
            </a:r>
            <a:endParaRPr lang="en-US" dirty="0"/>
          </a:p>
        </p:txBody>
      </p:sp>
      <p:sp>
        <p:nvSpPr>
          <p:cNvPr id="4" name="Slide Number Placeholder 3"/>
          <p:cNvSpPr>
            <a:spLocks noGrp="1"/>
          </p:cNvSpPr>
          <p:nvPr>
            <p:ph type="sldNum" sz="quarter" idx="10"/>
          </p:nvPr>
        </p:nvSpPr>
        <p:spPr/>
        <p:txBody>
          <a:bodyPr/>
          <a:lstStyle/>
          <a:p>
            <a:fld id="{34F6C4FA-E25E-4348-9A6F-46A12BE69B9C}" type="slidenum">
              <a:rPr lang="en-US" smtClean="0"/>
              <a:t>11</a:t>
            </a:fld>
            <a:endParaRPr lang="en-US"/>
          </a:p>
        </p:txBody>
      </p:sp>
    </p:spTree>
    <p:extLst>
      <p:ext uri="{BB962C8B-B14F-4D97-AF65-F5344CB8AC3E}">
        <p14:creationId xmlns:p14="http://schemas.microsoft.com/office/powerpoint/2010/main" val="3451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more and better data about children with heart disease, because “what gets measured gets done.” </a:t>
            </a:r>
            <a:endParaRPr lang="en-US" dirty="0"/>
          </a:p>
        </p:txBody>
      </p:sp>
      <p:sp>
        <p:nvSpPr>
          <p:cNvPr id="4" name="Slide Number Placeholder 3"/>
          <p:cNvSpPr>
            <a:spLocks noGrp="1"/>
          </p:cNvSpPr>
          <p:nvPr>
            <p:ph type="sldNum" sz="quarter" idx="10"/>
          </p:nvPr>
        </p:nvSpPr>
        <p:spPr/>
        <p:txBody>
          <a:bodyPr/>
          <a:lstStyle/>
          <a:p>
            <a:fld id="{34F6C4FA-E25E-4348-9A6F-46A12BE69B9C}" type="slidenum">
              <a:rPr lang="en-US" smtClean="0"/>
              <a:t>12</a:t>
            </a:fld>
            <a:endParaRPr lang="en-US"/>
          </a:p>
        </p:txBody>
      </p:sp>
    </p:spTree>
    <p:extLst>
      <p:ext uri="{BB962C8B-B14F-4D97-AF65-F5344CB8AC3E}">
        <p14:creationId xmlns:p14="http://schemas.microsoft.com/office/powerpoint/2010/main" val="12259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p</a:t>
            </a:r>
            <a:r>
              <a:rPr lang="en-US" dirty="0" smtClean="0"/>
              <a:t>ediatric</a:t>
            </a:r>
            <a:r>
              <a:rPr lang="en-US" baseline="0" dirty="0" smtClean="0"/>
              <a:t> cardiac care must be included in benefits packages so that poverty is never a side effect of treating pediatric heart disease. </a:t>
            </a:r>
          </a:p>
          <a:p>
            <a:r>
              <a:rPr lang="en-US" baseline="0" dirty="0" smtClean="0"/>
              <a:t>It is our decision, collectively, whether children with heart disease will be among the child deaths we failed to prevent, or if these children are allowed their right to health. </a:t>
            </a:r>
          </a:p>
          <a:p>
            <a:r>
              <a:rPr lang="en-US" baseline="0" dirty="0" smtClean="0"/>
              <a:t>Please help us spread the word about The Invisible Child. </a:t>
            </a:r>
          </a:p>
          <a:p>
            <a:r>
              <a:rPr lang="en-US" baseline="0" dirty="0" smtClean="0"/>
              <a:t>This series can be downloaded at </a:t>
            </a:r>
            <a:r>
              <a:rPr lang="en-US" baseline="0" dirty="0" err="1" smtClean="0"/>
              <a:t>theinvisiblechild.childrensheartlink.org</a:t>
            </a:r>
            <a:endParaRPr lang="en-US" baseline="0" dirty="0" smtClean="0"/>
          </a:p>
          <a:p>
            <a:r>
              <a:rPr lang="en-US" baseline="0" dirty="0" smtClean="0"/>
              <a:t>Thank you. </a:t>
            </a:r>
          </a:p>
          <a:p>
            <a:endParaRPr lang="en-US" dirty="0"/>
          </a:p>
        </p:txBody>
      </p:sp>
      <p:sp>
        <p:nvSpPr>
          <p:cNvPr id="4" name="Slide Number Placeholder 3"/>
          <p:cNvSpPr>
            <a:spLocks noGrp="1"/>
          </p:cNvSpPr>
          <p:nvPr>
            <p:ph type="sldNum" sz="quarter" idx="10"/>
          </p:nvPr>
        </p:nvSpPr>
        <p:spPr/>
        <p:txBody>
          <a:bodyPr/>
          <a:lstStyle/>
          <a:p>
            <a:fld id="{34F6C4FA-E25E-4348-9A6F-46A12BE69B9C}" type="slidenum">
              <a:rPr lang="en-US" smtClean="0"/>
              <a:t>13</a:t>
            </a:fld>
            <a:endParaRPr lang="en-US"/>
          </a:p>
        </p:txBody>
      </p:sp>
    </p:spTree>
    <p:extLst>
      <p:ext uri="{BB962C8B-B14F-4D97-AF65-F5344CB8AC3E}">
        <p14:creationId xmlns:p14="http://schemas.microsoft.com/office/powerpoint/2010/main" val="69930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the stark reality of the global burden of disease in children. </a:t>
            </a:r>
          </a:p>
          <a:p>
            <a:r>
              <a:rPr lang="en-US" baseline="0" dirty="0" smtClean="0"/>
              <a:t>As more countries have a growing middle class, the under-5 mortality rates from poverty-related diseases like tuberculosis and malaria decline. </a:t>
            </a:r>
          </a:p>
          <a:p>
            <a:r>
              <a:rPr lang="en-US" baseline="0" dirty="0" smtClean="0"/>
              <a:t>When this happens, it reveals the other major causes of child deaths, such as congenital heart disease, for which the incidence is constant worldwide.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F6C4FA-E25E-4348-9A6F-46A12BE69B9C}" type="slidenum">
              <a:rPr lang="en-US" smtClean="0"/>
              <a:t>2</a:t>
            </a:fld>
            <a:endParaRPr lang="en-US"/>
          </a:p>
        </p:txBody>
      </p:sp>
    </p:spTree>
    <p:extLst>
      <p:ext uri="{BB962C8B-B14F-4D97-AF65-F5344CB8AC3E}">
        <p14:creationId xmlns:p14="http://schemas.microsoft.com/office/powerpoint/2010/main" val="189440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brief in the series addresses access. </a:t>
            </a:r>
          </a:p>
          <a:p>
            <a:r>
              <a:rPr lang="en-US" baseline="0" dirty="0" smtClean="0"/>
              <a:t>One million children are born every year with heart disease.</a:t>
            </a:r>
          </a:p>
          <a:p>
            <a:r>
              <a:rPr lang="en-US" baseline="0" dirty="0" smtClean="0"/>
              <a:t>Only 25 percent of these children live in areas with reliable access to quality care.</a:t>
            </a:r>
          </a:p>
          <a:p>
            <a:r>
              <a:rPr lang="en-US" baseline="0" dirty="0" smtClean="0"/>
              <a:t>Even this number hides the skew toward urban centers in developed countries. </a:t>
            </a:r>
          </a:p>
          <a:p>
            <a:r>
              <a:rPr lang="en-US" baseline="0" dirty="0" smtClean="0"/>
              <a:t>Access to care overall is paramount in the global health agenda. </a:t>
            </a:r>
          </a:p>
          <a:p>
            <a:r>
              <a:rPr lang="en-US" baseline="0" dirty="0" smtClean="0"/>
              <a:t>Improved awareness of the needs of children with heart disease in the primary health care setting will improve the lives of many. </a:t>
            </a:r>
            <a:endParaRPr lang="en-US" dirty="0" smtClean="0"/>
          </a:p>
          <a:p>
            <a:endParaRPr lang="en-US" dirty="0"/>
          </a:p>
        </p:txBody>
      </p:sp>
      <p:sp>
        <p:nvSpPr>
          <p:cNvPr id="4" name="Slide Number Placeholder 3"/>
          <p:cNvSpPr>
            <a:spLocks noGrp="1"/>
          </p:cNvSpPr>
          <p:nvPr>
            <p:ph type="sldNum" sz="quarter" idx="10"/>
          </p:nvPr>
        </p:nvSpPr>
        <p:spPr/>
        <p:txBody>
          <a:bodyPr/>
          <a:lstStyle/>
          <a:p>
            <a:fld id="{34F6C4FA-E25E-4348-9A6F-46A12BE69B9C}" type="slidenum">
              <a:rPr lang="en-US" smtClean="0"/>
              <a:t>3</a:t>
            </a:fld>
            <a:endParaRPr lang="en-US"/>
          </a:p>
        </p:txBody>
      </p:sp>
    </p:spTree>
    <p:extLst>
      <p:ext uri="{BB962C8B-B14F-4D97-AF65-F5344CB8AC3E}">
        <p14:creationId xmlns:p14="http://schemas.microsoft.com/office/powerpoint/2010/main" val="40765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7 percent of the population in developing countries</a:t>
            </a:r>
            <a:r>
              <a:rPr lang="en-US" baseline="0" dirty="0" smtClean="0"/>
              <a:t> has access to congenital heart disease surgery, leaving backlogs of millions of children awaiting lifesaving surgery. </a:t>
            </a:r>
          </a:p>
          <a:p>
            <a:r>
              <a:rPr lang="en-US" baseline="0" dirty="0" smtClean="0"/>
              <a:t>In order to meet the surgical workforce needs within the framework of the UN Sustainable Development Goals, we will need to double the world’s current surgical workforce.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care for children with heart disease It is essential </a:t>
            </a:r>
            <a:r>
              <a:rPr lang="en-US" dirty="0" smtClean="0"/>
              <a:t>to</a:t>
            </a:r>
            <a:r>
              <a:rPr lang="en-US" baseline="0" dirty="0" smtClean="0"/>
              <a:t> build a pediatric cardiac workforce.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4F6C4FA-E25E-4348-9A6F-46A12BE69B9C}" type="slidenum">
              <a:rPr lang="en-US" smtClean="0"/>
              <a:t>4</a:t>
            </a:fld>
            <a:endParaRPr lang="en-US"/>
          </a:p>
        </p:txBody>
      </p:sp>
    </p:spTree>
    <p:extLst>
      <p:ext uri="{BB962C8B-B14F-4D97-AF65-F5344CB8AC3E}">
        <p14:creationId xmlns:p14="http://schemas.microsoft.com/office/powerpoint/2010/main" val="406735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increase access to care w</a:t>
            </a:r>
            <a:r>
              <a:rPr lang="en-US" dirty="0" smtClean="0"/>
              <a:t>e</a:t>
            </a:r>
            <a:r>
              <a:rPr lang="en-US" baseline="0" dirty="0" smtClean="0"/>
              <a:t> also need to c</a:t>
            </a:r>
            <a:r>
              <a:rPr lang="en-US" dirty="0" smtClean="0"/>
              <a:t>lose the data gap.</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Surveillance of pediatric heart disease is not a simple undertaking and in most cases will require international support and coordination in the initial design and implementation phases.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until we have data it is very difficult to scale-up treatment options for children with heart disease.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need to know: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Incidence and prevalence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Treatment access and costs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Associated morbidity and mortality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economic impact.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this to happen, it’s important for physicians, nurses and midwives to have the knowledge and ability to diagnose heart disease in children—not only to refer for treatment where available, but to better understand the true causes of child illness and death.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F6C4FA-E25E-4348-9A6F-46A12BE69B9C}" type="slidenum">
              <a:rPr lang="en-US" smtClean="0"/>
              <a:t>5</a:t>
            </a:fld>
            <a:endParaRPr lang="en-US"/>
          </a:p>
        </p:txBody>
      </p:sp>
    </p:spTree>
    <p:extLst>
      <p:ext uri="{BB962C8B-B14F-4D97-AF65-F5344CB8AC3E}">
        <p14:creationId xmlns:p14="http://schemas.microsoft.com/office/powerpoint/2010/main" val="190239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third brief addresses the importance of strengthening health systems. </a:t>
            </a:r>
          </a:p>
          <a:p>
            <a:r>
              <a:rPr lang="en-US" baseline="0" dirty="0" smtClean="0"/>
              <a:t>Many countries are already secure in their ability to meet basic and emergency surgical needs. </a:t>
            </a:r>
          </a:p>
          <a:p>
            <a:r>
              <a:rPr lang="en-US" baseline="0" dirty="0" smtClean="0"/>
              <a:t>For these countries it is time to invest in the surgical needs of the millions of children with heart disease. </a:t>
            </a:r>
          </a:p>
          <a:p>
            <a:endParaRPr lang="en-US" dirty="0"/>
          </a:p>
        </p:txBody>
      </p:sp>
      <p:sp>
        <p:nvSpPr>
          <p:cNvPr id="4" name="Slide Number Placeholder 3"/>
          <p:cNvSpPr>
            <a:spLocks noGrp="1"/>
          </p:cNvSpPr>
          <p:nvPr>
            <p:ph type="sldNum" sz="quarter" idx="10"/>
          </p:nvPr>
        </p:nvSpPr>
        <p:spPr/>
        <p:txBody>
          <a:bodyPr/>
          <a:lstStyle/>
          <a:p>
            <a:fld id="{34F6C4FA-E25E-4348-9A6F-46A12BE69B9C}" type="slidenum">
              <a:rPr lang="en-US" smtClean="0"/>
              <a:t>6</a:t>
            </a:fld>
            <a:endParaRPr lang="en-US"/>
          </a:p>
        </p:txBody>
      </p:sp>
    </p:spTree>
    <p:extLst>
      <p:ext uri="{BB962C8B-B14F-4D97-AF65-F5344CB8AC3E}">
        <p14:creationId xmlns:p14="http://schemas.microsoft.com/office/powerpoint/2010/main" val="422976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Strong </a:t>
            </a:r>
            <a:r>
              <a:rPr lang="en-US" dirty="0">
                <a:latin typeface="Calibri" charset="0"/>
              </a:rPr>
              <a:t>health systems are essential for treating children with heart disease.</a:t>
            </a:r>
          </a:p>
          <a:p>
            <a:r>
              <a:rPr lang="en-US" dirty="0">
                <a:latin typeface="Calibri" charset="0"/>
              </a:rPr>
              <a:t>To increase capacity to care for children with heart disease, we need to develop sustainable </a:t>
            </a:r>
            <a:r>
              <a:rPr lang="en-US" dirty="0" smtClean="0">
                <a:latin typeface="Calibri" charset="0"/>
              </a:rPr>
              <a:t>centers </a:t>
            </a:r>
            <a:r>
              <a:rPr lang="en-US" dirty="0">
                <a:latin typeface="Calibri" charset="0"/>
              </a:rPr>
              <a:t>of </a:t>
            </a:r>
            <a:r>
              <a:rPr lang="en-US" dirty="0" smtClean="0">
                <a:latin typeface="Calibri" charset="0"/>
              </a:rPr>
              <a:t>excellence</a:t>
            </a:r>
            <a:r>
              <a:rPr lang="en-US" dirty="0">
                <a:latin typeface="Calibri" charset="0"/>
              </a:rPr>
              <a:t>. </a:t>
            </a:r>
          </a:p>
          <a:p>
            <a:r>
              <a:rPr lang="en-US" dirty="0">
                <a:latin typeface="Calibri" charset="0"/>
              </a:rPr>
              <a:t>These are centers that deliver excellent care on a consistent basis and can then go on to become regional trainers. </a:t>
            </a:r>
          </a:p>
          <a:p>
            <a:r>
              <a:rPr lang="en-US" dirty="0">
                <a:latin typeface="Calibri" charset="0"/>
              </a:rPr>
              <a:t>This is the only way to begin making meaningful improvements in access to care. </a:t>
            </a: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A9ECCE0-E155-8A47-AADE-87078535DA21}"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also need to finance pediatric cardiac care.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Based on Children’s </a:t>
            </a:r>
            <a:r>
              <a:rPr lang="en-US" baseline="0" dirty="0" err="1" smtClean="0"/>
              <a:t>HeartLink’s</a:t>
            </a:r>
            <a:r>
              <a:rPr lang="en-US" baseline="0" dirty="0" smtClean="0"/>
              <a:t> experience, it estimates that more than 40 current low- and middle-income countries will have the capacity to incorporate care for children with heart disease into their health systems by 2030.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Many congenital heart lesions can be treated with a relatively simple intervention.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But even in the few areas where this level of care is available, the financial cost to the family is generally unattainable.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order to end preventable child deaths, high-income and developing countries, NGOs and philanthropic donors, must work collectively to close the access gap.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Pediatric cardiac care should be included in long-range surgical scale-up plans.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Children with congenital heart disease are already born with barriers to health—they should not also face barriers to care. </a:t>
            </a:r>
          </a:p>
          <a:p>
            <a:endParaRPr lang="en-US" dirty="0"/>
          </a:p>
        </p:txBody>
      </p:sp>
      <p:sp>
        <p:nvSpPr>
          <p:cNvPr id="4" name="Slide Number Placeholder 3"/>
          <p:cNvSpPr>
            <a:spLocks noGrp="1"/>
          </p:cNvSpPr>
          <p:nvPr>
            <p:ph type="sldNum" sz="quarter" idx="10"/>
          </p:nvPr>
        </p:nvSpPr>
        <p:spPr/>
        <p:txBody>
          <a:bodyPr/>
          <a:lstStyle/>
          <a:p>
            <a:fld id="{34F6C4FA-E25E-4348-9A6F-46A12BE69B9C}" type="slidenum">
              <a:rPr lang="en-US" smtClean="0"/>
              <a:t>8</a:t>
            </a:fld>
            <a:endParaRPr lang="en-US"/>
          </a:p>
        </p:txBody>
      </p:sp>
    </p:spTree>
    <p:extLst>
      <p:ext uri="{BB962C8B-B14F-4D97-AF65-F5344CB8AC3E}">
        <p14:creationId xmlns:p14="http://schemas.microsoft.com/office/powerpoint/2010/main" val="55156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a:t>
            </a:r>
            <a:r>
              <a:rPr lang="en-US" baseline="0" dirty="0" smtClean="0"/>
              <a:t> brief in the series is the Call to Action. </a:t>
            </a:r>
          </a:p>
          <a:p>
            <a:r>
              <a:rPr lang="en-US" baseline="0" dirty="0" smtClean="0"/>
              <a:t>Ending preventable child deaths is rightly among the ambitious of the UN Sustainable Development Goals. </a:t>
            </a:r>
          </a:p>
          <a:p>
            <a:r>
              <a:rPr lang="en-US" baseline="0" dirty="0" smtClean="0"/>
              <a:t>Complex chronic and congenital pediatric diseases are among the conditions that require increased and sustained attention from the global health and development communities.</a:t>
            </a:r>
          </a:p>
          <a:p>
            <a:r>
              <a:rPr lang="en-US" baseline="0" dirty="0" smtClean="0"/>
              <a:t>With this Call to Action, Children’s </a:t>
            </a:r>
            <a:r>
              <a:rPr lang="en-US" baseline="0" dirty="0" err="1" smtClean="0"/>
              <a:t>HeartLink</a:t>
            </a:r>
            <a:r>
              <a:rPr lang="en-US" baseline="0" dirty="0" smtClean="0"/>
              <a:t> calls on all of us to leverage the unique strengths of our respective organizations to increase sustainable and equitable access to pediatric cardiac care across the world. </a:t>
            </a:r>
          </a:p>
          <a:p>
            <a:endParaRPr lang="en-US" dirty="0"/>
          </a:p>
        </p:txBody>
      </p:sp>
      <p:sp>
        <p:nvSpPr>
          <p:cNvPr id="4" name="Slide Number Placeholder 3"/>
          <p:cNvSpPr>
            <a:spLocks noGrp="1"/>
          </p:cNvSpPr>
          <p:nvPr>
            <p:ph type="sldNum" sz="quarter" idx="10"/>
          </p:nvPr>
        </p:nvSpPr>
        <p:spPr/>
        <p:txBody>
          <a:bodyPr/>
          <a:lstStyle/>
          <a:p>
            <a:fld id="{34F6C4FA-E25E-4348-9A6F-46A12BE69B9C}" type="slidenum">
              <a:rPr lang="en-US" smtClean="0"/>
              <a:t>9</a:t>
            </a:fld>
            <a:endParaRPr lang="en-US"/>
          </a:p>
        </p:txBody>
      </p:sp>
    </p:spTree>
    <p:extLst>
      <p:ext uri="{BB962C8B-B14F-4D97-AF65-F5344CB8AC3E}">
        <p14:creationId xmlns:p14="http://schemas.microsoft.com/office/powerpoint/2010/main" val="10221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t>10/21/16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t>10/21/16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t>10/21/16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t>10/21/16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t>10/21/16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t>10/21/16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t>10/21/16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t>10/21/16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t>10/21/16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766304-9724-45CC-9BE7-E22EF57DD8F5}" type="datetimeFigureOut">
              <a:rPr lang="en-US" smtClean="0"/>
              <a:t>10/21/16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E9097C-EE31-4337-A0E6-18822A0828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HD CHL Logo.jpg"/>
          <p:cNvPicPr>
            <a:picLocks noChangeAspect="1"/>
          </p:cNvPicPr>
          <p:nvPr/>
        </p:nvPicPr>
        <p:blipFill>
          <a:blip r:embed="rId13" cstate="print"/>
          <a:stretch>
            <a:fillRect/>
          </a:stretch>
        </p:blipFill>
        <p:spPr>
          <a:xfrm>
            <a:off x="76200" y="6172200"/>
            <a:ext cx="2438400" cy="6293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 1 TIC.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5299364" cy="6858000"/>
          </a:xfrm>
          <a:prstGeom prst="rect">
            <a:avLst/>
          </a:prstGeom>
        </p:spPr>
      </p:pic>
    </p:spTree>
    <p:extLst>
      <p:ext uri="{BB962C8B-B14F-4D97-AF65-F5344CB8AC3E}">
        <p14:creationId xmlns:p14="http://schemas.microsoft.com/office/powerpoint/2010/main" val="3259288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C 4 Increasing Capacity to Care for Childre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5215" y="0"/>
            <a:ext cx="5299364" cy="6858000"/>
          </a:xfrm>
          <a:prstGeom prst="rect">
            <a:avLst/>
          </a:prstGeom>
        </p:spPr>
      </p:pic>
    </p:spTree>
    <p:extLst>
      <p:ext uri="{BB962C8B-B14F-4D97-AF65-F5344CB8AC3E}">
        <p14:creationId xmlns:p14="http://schemas.microsoft.com/office/powerpoint/2010/main" val="246900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C 4 Building a Pediatric Cardiac Workforc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6191" y="0"/>
            <a:ext cx="5299364" cy="6858000"/>
          </a:xfrm>
          <a:prstGeom prst="rect">
            <a:avLst/>
          </a:prstGeom>
        </p:spPr>
      </p:pic>
    </p:spTree>
    <p:extLst>
      <p:ext uri="{BB962C8B-B14F-4D97-AF65-F5344CB8AC3E}">
        <p14:creationId xmlns:p14="http://schemas.microsoft.com/office/powerpoint/2010/main" val="348364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C 4 Closing the Data Ga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0"/>
            <a:ext cx="5299364" cy="6858000"/>
          </a:xfrm>
          <a:prstGeom prst="rect">
            <a:avLst/>
          </a:prstGeom>
        </p:spPr>
      </p:pic>
    </p:spTree>
    <p:extLst>
      <p:ext uri="{BB962C8B-B14F-4D97-AF65-F5344CB8AC3E}">
        <p14:creationId xmlns:p14="http://schemas.microsoft.com/office/powerpoint/2010/main" val="3345252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TIC 4 Financing Pediatric Cardiac Ca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0"/>
            <a:ext cx="5299364" cy="6858000"/>
          </a:xfrm>
          <a:prstGeom prst="rect">
            <a:avLst/>
          </a:prstGeom>
        </p:spPr>
      </p:pic>
    </p:spTree>
    <p:extLst>
      <p:ext uri="{BB962C8B-B14F-4D97-AF65-F5344CB8AC3E}">
        <p14:creationId xmlns:p14="http://schemas.microsoft.com/office/powerpoint/2010/main" val="227759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creasing U5M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0"/>
            <a:ext cx="8378863" cy="6019800"/>
          </a:xfrm>
          <a:prstGeom prst="rect">
            <a:avLst/>
          </a:prstGeom>
        </p:spPr>
      </p:pic>
    </p:spTree>
    <p:extLst>
      <p:ext uri="{BB962C8B-B14F-4D97-AF65-F5344CB8AC3E}">
        <p14:creationId xmlns:p14="http://schemas.microsoft.com/office/powerpoint/2010/main" val="377506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ver.TIC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0"/>
            <a:ext cx="5296154" cy="6858000"/>
          </a:xfrm>
          <a:prstGeom prst="rect">
            <a:avLst/>
          </a:prstGeom>
        </p:spPr>
      </p:pic>
    </p:spTree>
    <p:extLst>
      <p:ext uri="{BB962C8B-B14F-4D97-AF65-F5344CB8AC3E}">
        <p14:creationId xmlns:p14="http://schemas.microsoft.com/office/powerpoint/2010/main" val="351703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TIC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10" y="148097"/>
            <a:ext cx="8736790" cy="5906755"/>
          </a:xfrm>
          <a:prstGeom prst="rect">
            <a:avLst/>
          </a:prstGeom>
        </p:spPr>
      </p:pic>
    </p:spTree>
    <p:extLst>
      <p:ext uri="{BB962C8B-B14F-4D97-AF65-F5344CB8AC3E}">
        <p14:creationId xmlns:p14="http://schemas.microsoft.com/office/powerpoint/2010/main" val="73881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e and Quan from TI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7200"/>
            <a:ext cx="8934450" cy="5105400"/>
          </a:xfrm>
          <a:prstGeom prst="rect">
            <a:avLst/>
          </a:prstGeom>
        </p:spPr>
      </p:pic>
    </p:spTree>
    <p:extLst>
      <p:ext uri="{BB962C8B-B14F-4D97-AF65-F5344CB8AC3E}">
        <p14:creationId xmlns:p14="http://schemas.microsoft.com/office/powerpoint/2010/main" val="196800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0320"/>
            <a:ext cx="5299364" cy="6858000"/>
          </a:xfrm>
          <a:prstGeom prst="rect">
            <a:avLst/>
          </a:prstGeom>
        </p:spPr>
      </p:pic>
    </p:spTree>
    <p:extLst>
      <p:ext uri="{BB962C8B-B14F-4D97-AF65-F5344CB8AC3E}">
        <p14:creationId xmlns:p14="http://schemas.microsoft.com/office/powerpoint/2010/main" val="171266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diatric Cardiac Care in an Ideal Health System.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533400"/>
            <a:ext cx="4596384" cy="58658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57200"/>
            <a:ext cx="8974318" cy="5334000"/>
          </a:xfrm>
          <a:prstGeom prst="rect">
            <a:avLst/>
          </a:prstGeom>
        </p:spPr>
      </p:pic>
    </p:spTree>
    <p:extLst>
      <p:ext uri="{BB962C8B-B14F-4D97-AF65-F5344CB8AC3E}">
        <p14:creationId xmlns:p14="http://schemas.microsoft.com/office/powerpoint/2010/main" val="156795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C 4 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0"/>
            <a:ext cx="5181600" cy="6868337"/>
          </a:xfrm>
          <a:prstGeom prst="rect">
            <a:avLst/>
          </a:prstGeom>
        </p:spPr>
      </p:pic>
    </p:spTree>
    <p:extLst>
      <p:ext uri="{BB962C8B-B14F-4D97-AF65-F5344CB8AC3E}">
        <p14:creationId xmlns:p14="http://schemas.microsoft.com/office/powerpoint/2010/main" val="962907838"/>
      </p:ext>
    </p:extLst>
  </p:cSld>
  <p:clrMapOvr>
    <a:masterClrMapping/>
  </p:clrMapOvr>
</p:sld>
</file>

<file path=ppt/theme/theme1.xml><?xml version="1.0" encoding="utf-8"?>
<a:theme xmlns:a="http://schemas.openxmlformats.org/drawingml/2006/main" name="Powerpoint Template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 Template Logo.potx</Template>
  <TotalTime>428</TotalTime>
  <Words>1051</Words>
  <Application>Microsoft Macintosh PowerPoint</Application>
  <PresentationFormat>On-screen Show (4:3)</PresentationFormat>
  <Paragraphs>76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Powerpoint Template 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Communications</dc:creator>
  <cp:lastModifiedBy>Faith Adams</cp:lastModifiedBy>
  <cp:revision>55</cp:revision>
  <dcterms:created xsi:type="dcterms:W3CDTF">2016-04-19T16:52:37Z</dcterms:created>
  <dcterms:modified xsi:type="dcterms:W3CDTF">2016-10-21T15:42:08Z</dcterms:modified>
</cp:coreProperties>
</file>